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o Hyeon" panose="020B0600000101010101" charset="-127"/>
      <p:regular r:id="rId28"/>
    </p:embeddedFont>
    <p:embeddedFont>
      <p:font typeface="Malgun Gothic" panose="020B0503020000020004" pitchFamily="50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9u6b3xuyYSNqS/aSs6QWuKo2c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CBA5BB-E1D6-43FB-A12B-84A3A28794F1}">
  <a:tblStyle styleId="{65CBA5BB-E1D6-43FB-A12B-84A3A28794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2a923ecc7_16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12a923ecc7_16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2a923ecc7_16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12a923ecc7_16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2a923ecc7_16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12a923ecc7_16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2a923ecc7_1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12a923ecc7_1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2a923ecc7_1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12a923ecc7_1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a923ecc7_3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12a923ecc7_3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2a923ecc7_16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12a923ecc7_16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2a923ecc7_16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12a923ecc7_16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2a923ecc7_39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12a923ecc7_39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2a923ecc7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12a923ecc7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2a923ecc7_1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12a923ecc7_1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2a923ecc7_16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112a923ecc7_16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2a923ecc7_16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12a923ecc7_16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2a923ecc7_16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12a923ecc7_16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2a923ecc7_16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112a923ecc7_16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>
            <a:off x="395536" y="1412776"/>
            <a:ext cx="5832648" cy="158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395536" y="1484784"/>
            <a:ext cx="8402525" cy="4881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1"/>
          </p:nvPr>
        </p:nvSpPr>
        <p:spPr>
          <a:xfrm>
            <a:off x="395536" y="1484784"/>
            <a:ext cx="8402525" cy="4881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179512" y="39804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/>
          </p:nvPr>
        </p:nvSpPr>
        <p:spPr>
          <a:xfrm>
            <a:off x="2915816" y="692696"/>
            <a:ext cx="5868666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sz="3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yhome.go.kr/hws/portal/sch/selectRsdtRcritNtcDetailView.do?pblancId=9070" TargetMode="External"/><Relationship Id="rId3" Type="http://schemas.openxmlformats.org/officeDocument/2006/relationships/hyperlink" Target="https://dacon.io/competitions/official/235745/codeshare/3017?page=1&amp;dtype=recent" TargetMode="External"/><Relationship Id="rId7" Type="http://schemas.openxmlformats.org/officeDocument/2006/relationships/hyperlink" Target="https://m.blog.naver.com/PostView.nhn?isHttpsRedirect=true&amp;blogId=sugar9025404&amp;logNo=221577519654&amp;categoryNo=59&amp;proxyReferer=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yhome.go.kr/hws/portal/sch/selectRsdtRcritNtcDetailView.do?pblancId=915%22" TargetMode="External"/><Relationship Id="rId5" Type="http://schemas.openxmlformats.org/officeDocument/2006/relationships/hyperlink" Target="https://www.myhome.go.kr/hws/portal/sch/selectRsdtRcritNtcDetailView.do?pblancId=1425" TargetMode="External"/><Relationship Id="rId10" Type="http://schemas.openxmlformats.org/officeDocument/2006/relationships/hyperlink" Target="https://apply.lh.or.kr/LH/index.html?gv_url=SIL::CLCC_SIL_1080.xfdl&amp;gv_menuId=1010205&amp;gv_param=CCR_CNNT_SYS_DS_CD:04,PAN_ID:LN-0001525,LCC:Y#MN::CLCC_MN_0010" TargetMode="External"/><Relationship Id="rId4" Type="http://schemas.openxmlformats.org/officeDocument/2006/relationships/hyperlink" Target="https://dacon.io/competitions/official/235745/codeshare/3015?page=1&amp;dtype=recent" TargetMode="External"/><Relationship Id="rId9" Type="http://schemas.openxmlformats.org/officeDocument/2006/relationships/hyperlink" Target="https://www.myhome.go.kr/hws/portal/sch/selectRsdtRcritNtcDetailView.do?pblancId=637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0" y="6161400"/>
            <a:ext cx="9144000" cy="696600"/>
          </a:xfrm>
          <a:prstGeom prst="rect">
            <a:avLst/>
          </a:prstGeom>
          <a:solidFill>
            <a:srgbClr val="EEECE1">
              <a:alpha val="82630"/>
            </a:srgbClr>
          </a:solidFill>
          <a:ln>
            <a:noFill/>
          </a:ln>
          <a:effectLst>
            <a:outerShdw algn="bl" rotWithShape="0">
              <a:schemeClr val="lt1"/>
            </a:outerShdw>
            <a:reflection stA="88000" endPos="1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475911" y="1412776"/>
            <a:ext cx="58326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5700">
                <a:latin typeface="Do Hyeon"/>
                <a:ea typeface="Do Hyeon"/>
                <a:cs typeface="Do Hyeon"/>
                <a:sym typeface="Do Hyeon"/>
              </a:rPr>
              <a:t>주차 수요 예측</a:t>
            </a:r>
            <a:endParaRPr sz="5700"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458900" y="6286500"/>
            <a:ext cx="583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임종근, 오해윤, 김용철, 윤태웅, 박선홍, 김진성, 한수연, 고남욱, 황희선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2a923ecc7_16_123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1" name="Google Shape;161;g112a923ecc7_16_123"/>
          <p:cNvSpPr txBox="1"/>
          <p:nvPr/>
        </p:nvSpPr>
        <p:spPr>
          <a:xfrm>
            <a:off x="107156" y="960500"/>
            <a:ext cx="747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자격유형이 결측치인 데이터는 단지코드가 동일한 데이터를 참고해 대체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62" name="Google Shape;162;g112a923ecc7_16_123"/>
          <p:cNvGraphicFramePr/>
          <p:nvPr/>
        </p:nvGraphicFramePr>
        <p:xfrm>
          <a:off x="920645" y="1627115"/>
          <a:ext cx="7239000" cy="853380"/>
        </p:xfrm>
        <a:graphic>
          <a:graphicData uri="http://schemas.openxmlformats.org/drawingml/2006/table">
            <a:tbl>
              <a:tblPr>
                <a:noFill/>
                <a:tableStyleId>{65CBA5BB-E1D6-43FB-A12B-84A3A28794F1}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단지코드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총세대수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임대건물구분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지역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자격유형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C2411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962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아파트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경상남도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NaN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3" name="Google Shape;163;g112a923ecc7_16_123"/>
          <p:cNvGraphicFramePr/>
          <p:nvPr/>
        </p:nvGraphicFramePr>
        <p:xfrm>
          <a:off x="952500" y="3260507"/>
          <a:ext cx="7239000" cy="426690"/>
        </p:xfrm>
        <a:graphic>
          <a:graphicData uri="http://schemas.openxmlformats.org/drawingml/2006/table">
            <a:tbl>
              <a:tblPr>
                <a:noFill/>
                <a:tableStyleId>{65CBA5BB-E1D6-43FB-A12B-84A3A28794F1}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C2411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962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아파트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경상남도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4" name="Google Shape;164;g112a923ecc7_16_123"/>
          <p:cNvSpPr txBox="1"/>
          <p:nvPr/>
        </p:nvSpPr>
        <p:spPr>
          <a:xfrm>
            <a:off x="698851" y="4744825"/>
            <a:ext cx="595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Do Hyeon"/>
                <a:ea typeface="Do Hyeon"/>
                <a:cs typeface="Do Hyeon"/>
                <a:sym typeface="Do Hyeon"/>
              </a:rPr>
              <a:t>공공임대</a:t>
            </a:r>
            <a:r>
              <a:rPr lang="en-US" sz="1700" dirty="0">
                <a:latin typeface="Do Hyeon"/>
                <a:ea typeface="Do Hyeon"/>
                <a:cs typeface="Do Hyeon"/>
                <a:sym typeface="Do Hyeon"/>
              </a:rPr>
              <a:t>(50년) -&gt; </a:t>
            </a:r>
            <a:r>
              <a:rPr lang="en-US" sz="1700" dirty="0" err="1">
                <a:latin typeface="Do Hyeon"/>
                <a:ea typeface="Do Hyeon"/>
                <a:cs typeface="Do Hyeon"/>
                <a:sym typeface="Do Hyeon"/>
              </a:rPr>
              <a:t>장기공공임대</a:t>
            </a:r>
            <a:endParaRPr sz="17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공공임대</a:t>
            </a:r>
            <a:r>
              <a:rPr lang="en-US" sz="17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(5년), </a:t>
            </a:r>
            <a:r>
              <a:rPr lang="en-US" sz="1700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공공임대</a:t>
            </a:r>
            <a:r>
              <a:rPr lang="en-US" sz="17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(10년), </a:t>
            </a:r>
            <a:r>
              <a:rPr lang="en-US" sz="1700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공공임대</a:t>
            </a:r>
            <a:r>
              <a:rPr lang="en-US" sz="17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</a:t>
            </a:r>
            <a:r>
              <a:rPr lang="en-US" sz="1700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분납</a:t>
            </a:r>
            <a:r>
              <a:rPr lang="en-US" sz="17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), </a:t>
            </a:r>
            <a:r>
              <a:rPr lang="en-US" sz="1700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공공분양</a:t>
            </a:r>
            <a:r>
              <a:rPr lang="en-US" sz="17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-&gt;</a:t>
            </a:r>
            <a:r>
              <a:rPr lang="en-US" sz="17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700" dirty="0" err="1">
                <a:latin typeface="Do Hyeon"/>
                <a:ea typeface="Do Hyeon"/>
                <a:cs typeface="Do Hyeon"/>
                <a:sym typeface="Do Hyeon"/>
              </a:rPr>
              <a:t>단기공공임대</a:t>
            </a:r>
            <a:endParaRPr sz="17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행복주택</a:t>
            </a:r>
            <a:r>
              <a:rPr lang="en-US" sz="17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, </a:t>
            </a:r>
            <a:r>
              <a:rPr lang="en-US" sz="1700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영구임대</a:t>
            </a:r>
            <a:r>
              <a:rPr lang="en-US" sz="17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, </a:t>
            </a:r>
            <a:r>
              <a:rPr lang="en-US" sz="1700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장기전세</a:t>
            </a:r>
            <a:r>
              <a:rPr lang="en-US" sz="17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-&gt; </a:t>
            </a:r>
            <a:r>
              <a:rPr lang="en-US" sz="1700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저소득층</a:t>
            </a:r>
            <a:endParaRPr sz="17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5" name="Google Shape;165;g112a923ecc7_16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29" y="2622376"/>
            <a:ext cx="483698" cy="4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12a923ecc7_16_123"/>
          <p:cNvSpPr txBox="1"/>
          <p:nvPr/>
        </p:nvSpPr>
        <p:spPr>
          <a:xfrm>
            <a:off x="179504" y="4121597"/>
            <a:ext cx="747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o Hyeon"/>
              <a:buChar char="-"/>
            </a:pP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공급유형 별 특성과 등록차량수, 단지내주차면수 차이 분포를 고려하여 범주 분류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2a923ecc7_16_142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2" name="Google Shape;172;g112a923ecc7_16_142"/>
          <p:cNvSpPr txBox="1"/>
          <p:nvPr/>
        </p:nvSpPr>
        <p:spPr>
          <a:xfrm>
            <a:off x="0" y="960500"/>
            <a:ext cx="7929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age_gender_info 데이터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-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차량 수요와 관련 있을 것 같은 나이대 데이터 생성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-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10대 미만, 10대 남성 여성을 미성년자로, 70~100대 남성 여성을 어르신으로 하는 칼럼 생성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73" name="Google Shape;173;g112a923ecc7_16_142"/>
          <p:cNvGraphicFramePr/>
          <p:nvPr/>
        </p:nvGraphicFramePr>
        <p:xfrm>
          <a:off x="601595" y="2341669"/>
          <a:ext cx="7239000" cy="1706760"/>
        </p:xfrm>
        <a:graphic>
          <a:graphicData uri="http://schemas.openxmlformats.org/drawingml/2006/table">
            <a:tbl>
              <a:tblPr>
                <a:noFill/>
                <a:tableStyleId>{65CBA5BB-E1D6-43FB-A12B-84A3A28794F1}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지역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미성년자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어르신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경상북도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0.181059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0.125840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경상남도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0.163127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0.126474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4" name="Google Shape;174;g112a923ecc7_16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4167493"/>
            <a:ext cx="7661101" cy="254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2a923ecc7_16_152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0" name="Google Shape;180;g112a923ecc7_16_152"/>
          <p:cNvSpPr txBox="1"/>
          <p:nvPr/>
        </p:nvSpPr>
        <p:spPr>
          <a:xfrm>
            <a:off x="0" y="960500"/>
            <a:ext cx="8679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-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전처리, 스케일링, 파생변수 등 생성된 데이터를 단지코드 별로 groupby 하여 train_data와 test_data생성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o Hyeon"/>
                <a:ea typeface="Do Hyeon"/>
                <a:cs typeface="Do Hyeon"/>
                <a:sym typeface="Do Hyeon"/>
              </a:rPr>
              <a:t>  	train_data 크기 : (407, 15)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Do Hyeon"/>
                <a:ea typeface="Do Hyeon"/>
                <a:cs typeface="Do Hyeon"/>
                <a:sym typeface="Do Hyeon"/>
              </a:rPr>
              <a:t>  	test_data 크기 : (150, 14)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" name="Google Shape;181;g112a923ecc7_16_152"/>
          <p:cNvSpPr txBox="1"/>
          <p:nvPr/>
        </p:nvSpPr>
        <p:spPr>
          <a:xfrm>
            <a:off x="179500" y="2286552"/>
            <a:ext cx="7474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예측하고자 하는 등록차량수와 </a:t>
            </a: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단지내주차면수가 </a:t>
            </a: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매우 높은 상관관계를 띄고 있어 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주차면수대비등록확률 (등록차량수 / 단지내주차면수) 칼럼을 생성하고 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단지내주차면수 제거, 주차면수대비등록확률을 예측하는 모델 생성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2" name="Google Shape;182;g112a923ecc7_16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450" y="3482775"/>
            <a:ext cx="3635500" cy="30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12a923ecc7_16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47" y="3318770"/>
            <a:ext cx="4799741" cy="324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g112a923ecc7_16_152"/>
          <p:cNvCxnSpPr/>
          <p:nvPr/>
        </p:nvCxnSpPr>
        <p:spPr>
          <a:xfrm>
            <a:off x="5126275" y="3161238"/>
            <a:ext cx="0" cy="3536100"/>
          </a:xfrm>
          <a:prstGeom prst="straightConnector1">
            <a:avLst/>
          </a:prstGeom>
          <a:noFill/>
          <a:ln w="9525" cap="rnd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85" name="Google Shape;185;g112a923ecc7_16_152"/>
          <p:cNvSpPr/>
          <p:nvPr/>
        </p:nvSpPr>
        <p:spPr>
          <a:xfrm>
            <a:off x="5455750" y="5719475"/>
            <a:ext cx="2473800" cy="29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12a923ecc7_16_152"/>
          <p:cNvSpPr/>
          <p:nvPr/>
        </p:nvSpPr>
        <p:spPr>
          <a:xfrm>
            <a:off x="1607350" y="5786450"/>
            <a:ext cx="388500" cy="29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g112a923ecc7_16_40"/>
          <p:cNvGrpSpPr/>
          <p:nvPr/>
        </p:nvGrpSpPr>
        <p:grpSpPr>
          <a:xfrm>
            <a:off x="735899" y="4125194"/>
            <a:ext cx="3764105" cy="834600"/>
            <a:chOff x="1527988" y="4125194"/>
            <a:chExt cx="3764105" cy="834600"/>
          </a:xfrm>
        </p:grpSpPr>
        <p:sp>
          <p:nvSpPr>
            <p:cNvPr id="192" name="Google Shape;192;g112a923ecc7_16_40"/>
            <p:cNvSpPr/>
            <p:nvPr/>
          </p:nvSpPr>
          <p:spPr>
            <a:xfrm rot="2700000">
              <a:off x="1650212" y="4247418"/>
              <a:ext cx="590151" cy="590151"/>
            </a:xfrm>
            <a:prstGeom prst="rect">
              <a:avLst/>
            </a:prstGeom>
            <a:solidFill>
              <a:srgbClr val="3D29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3" name="Google Shape;193;g112a923ecc7_16_40"/>
            <p:cNvGrpSpPr/>
            <p:nvPr/>
          </p:nvGrpSpPr>
          <p:grpSpPr>
            <a:xfrm>
              <a:off x="1666297" y="4230142"/>
              <a:ext cx="3625795" cy="585000"/>
              <a:chOff x="2225192" y="3463524"/>
              <a:chExt cx="3625795" cy="585000"/>
            </a:xfrm>
          </p:grpSpPr>
          <p:sp>
            <p:nvSpPr>
              <p:cNvPr id="194" name="Google Shape;194;g112a923ecc7_16_40"/>
              <p:cNvSpPr txBox="1"/>
              <p:nvPr/>
            </p:nvSpPr>
            <p:spPr>
              <a:xfrm>
                <a:off x="2980287" y="3479548"/>
                <a:ext cx="2870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00" b="1">
                    <a:solidFill>
                      <a:srgbClr val="26262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모델 설계 및 예측</a:t>
                </a:r>
                <a:endParaRPr sz="17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95" name="Google Shape;195;g112a923ecc7_16_40"/>
              <p:cNvSpPr txBox="1"/>
              <p:nvPr/>
            </p:nvSpPr>
            <p:spPr>
              <a:xfrm>
                <a:off x="2225192" y="3463524"/>
                <a:ext cx="6015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03</a:t>
                </a:r>
                <a:endParaRPr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96" name="Google Shape;196;g112a923ecc7_16_40"/>
          <p:cNvCxnSpPr/>
          <p:nvPr/>
        </p:nvCxnSpPr>
        <p:spPr>
          <a:xfrm>
            <a:off x="4639868" y="4261789"/>
            <a:ext cx="0" cy="1762500"/>
          </a:xfrm>
          <a:prstGeom prst="straightConnector1">
            <a:avLst/>
          </a:prstGeom>
          <a:noFill/>
          <a:ln w="9525" cap="rnd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179512" y="39804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72025" y="1203600"/>
            <a:ext cx="43041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PyCaret사용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-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MAE기준 best 5 model 선정 후,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Voting Regressor를 통해 최종 모델 생성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3" name="Google Shape;20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124" y="1534974"/>
            <a:ext cx="4625000" cy="17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125" y="3668225"/>
            <a:ext cx="4625000" cy="306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5"/>
          <p:cNvCxnSpPr/>
          <p:nvPr/>
        </p:nvCxnSpPr>
        <p:spPr>
          <a:xfrm>
            <a:off x="4264575" y="1928800"/>
            <a:ext cx="0" cy="4068600"/>
          </a:xfrm>
          <a:prstGeom prst="straightConnector1">
            <a:avLst/>
          </a:prstGeom>
          <a:noFill/>
          <a:ln w="9525" cap="rnd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2a923ecc7_16_158"/>
          <p:cNvSpPr txBox="1">
            <a:spLocks noGrp="1"/>
          </p:cNvSpPr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1" name="Google Shape;211;g112a923ecc7_16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80" y="1706575"/>
            <a:ext cx="8166640" cy="45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12a923ecc7_16_158"/>
          <p:cNvSpPr txBox="1"/>
          <p:nvPr/>
        </p:nvSpPr>
        <p:spPr>
          <a:xfrm>
            <a:off x="179500" y="1069675"/>
            <a:ext cx="430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Feature Importance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2a923ecc7_39_4"/>
          <p:cNvSpPr txBox="1">
            <a:spLocks noGrp="1"/>
          </p:cNvSpPr>
          <p:nvPr>
            <p:ph type="title"/>
          </p:nvPr>
        </p:nvSpPr>
        <p:spPr>
          <a:xfrm>
            <a:off x="179512" y="3980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8" name="Google Shape;218;g112a923ecc7_39_4"/>
          <p:cNvSpPr txBox="1"/>
          <p:nvPr/>
        </p:nvSpPr>
        <p:spPr>
          <a:xfrm>
            <a:off x="233100" y="1218900"/>
            <a:ext cx="709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-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예측한 값은 주차면수대비등록확률이므로 모델 결과에 단지내주차면수를 곱하여 최종 submission 파일 생성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9" name="Google Shape;219;g112a923ecc7_39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375" y="2309200"/>
            <a:ext cx="1896950" cy="3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12a923ecc7_39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475" y="2309200"/>
            <a:ext cx="2080400" cy="30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12a923ecc7_39_4"/>
          <p:cNvSpPr txBox="1"/>
          <p:nvPr/>
        </p:nvSpPr>
        <p:spPr>
          <a:xfrm>
            <a:off x="859850" y="5726625"/>
            <a:ext cx="265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예측한 주차면수대비등록확률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112a923ecc7_39_4"/>
          <p:cNvSpPr txBox="1"/>
          <p:nvPr/>
        </p:nvSpPr>
        <p:spPr>
          <a:xfrm>
            <a:off x="5587225" y="5726625"/>
            <a:ext cx="163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최종 등록차량수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g112a923ecc7_16_50"/>
          <p:cNvGrpSpPr/>
          <p:nvPr/>
        </p:nvGrpSpPr>
        <p:grpSpPr>
          <a:xfrm>
            <a:off x="735899" y="4125194"/>
            <a:ext cx="3764105" cy="834600"/>
            <a:chOff x="1527988" y="4125194"/>
            <a:chExt cx="3764105" cy="834600"/>
          </a:xfrm>
        </p:grpSpPr>
        <p:sp>
          <p:nvSpPr>
            <p:cNvPr id="228" name="Google Shape;228;g112a923ecc7_16_50"/>
            <p:cNvSpPr/>
            <p:nvPr/>
          </p:nvSpPr>
          <p:spPr>
            <a:xfrm rot="2700000">
              <a:off x="1650212" y="4247418"/>
              <a:ext cx="590151" cy="590151"/>
            </a:xfrm>
            <a:prstGeom prst="rect">
              <a:avLst/>
            </a:prstGeom>
            <a:solidFill>
              <a:srgbClr val="3D29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9" name="Google Shape;229;g112a923ecc7_16_50"/>
            <p:cNvGrpSpPr/>
            <p:nvPr/>
          </p:nvGrpSpPr>
          <p:grpSpPr>
            <a:xfrm>
              <a:off x="1666297" y="4230142"/>
              <a:ext cx="3625795" cy="585000"/>
              <a:chOff x="2225192" y="3463524"/>
              <a:chExt cx="3625795" cy="585000"/>
            </a:xfrm>
          </p:grpSpPr>
          <p:sp>
            <p:nvSpPr>
              <p:cNvPr id="230" name="Google Shape;230;g112a923ecc7_16_50"/>
              <p:cNvSpPr txBox="1"/>
              <p:nvPr/>
            </p:nvSpPr>
            <p:spPr>
              <a:xfrm>
                <a:off x="2980287" y="3479548"/>
                <a:ext cx="2870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00" b="1">
                    <a:solidFill>
                      <a:srgbClr val="26262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최종 결과 </a:t>
                </a:r>
                <a:endParaRPr sz="17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231" name="Google Shape;231;g112a923ecc7_16_50"/>
              <p:cNvSpPr txBox="1"/>
              <p:nvPr/>
            </p:nvSpPr>
            <p:spPr>
              <a:xfrm>
                <a:off x="2225192" y="3463524"/>
                <a:ext cx="6015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04</a:t>
                </a:r>
                <a:endParaRPr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32" name="Google Shape;232;g112a923ecc7_16_50"/>
          <p:cNvCxnSpPr/>
          <p:nvPr/>
        </p:nvCxnSpPr>
        <p:spPr>
          <a:xfrm>
            <a:off x="4639868" y="4261789"/>
            <a:ext cx="0" cy="1762500"/>
          </a:xfrm>
          <a:prstGeom prst="straightConnector1">
            <a:avLst/>
          </a:prstGeom>
          <a:noFill/>
          <a:ln w="9525" cap="rnd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2a923ecc7_16_63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최종 결과 </a:t>
            </a:r>
            <a:endParaRPr/>
          </a:p>
        </p:txBody>
      </p:sp>
      <p:sp>
        <p:nvSpPr>
          <p:cNvPr id="238" name="Google Shape;238;g112a923ecc7_16_63"/>
          <p:cNvSpPr txBox="1"/>
          <p:nvPr/>
        </p:nvSpPr>
        <p:spPr>
          <a:xfrm>
            <a:off x="1860100" y="1850664"/>
            <a:ext cx="6201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Do Hyeon"/>
                <a:ea typeface="Do Hyeon"/>
                <a:cs typeface="Do Hyeon"/>
                <a:sym typeface="Do Hyeon"/>
              </a:rPr>
              <a:t> public :102.2236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Do Hyeon"/>
                <a:ea typeface="Do Hyeon"/>
                <a:cs typeface="Do Hyeon"/>
                <a:sym typeface="Do Hyeon"/>
              </a:rPr>
              <a:t> private : 98.5591 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9" name="Google Shape;239;g112a923ecc7_16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2908550"/>
            <a:ext cx="8553450" cy="20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12a923ecc7_16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25" y="1318725"/>
            <a:ext cx="1421175" cy="14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2a923ecc7_39_25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참고자료 및 외부데이터 출처</a:t>
            </a:r>
            <a:endParaRPr/>
          </a:p>
        </p:txBody>
      </p:sp>
      <p:sp>
        <p:nvSpPr>
          <p:cNvPr id="246" name="Google Shape;246;g112a923ecc7_39_25"/>
          <p:cNvSpPr txBox="1"/>
          <p:nvPr/>
        </p:nvSpPr>
        <p:spPr>
          <a:xfrm>
            <a:off x="212650" y="1178725"/>
            <a:ext cx="75948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참고자료(데이콘)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3"/>
              </a:rPr>
              <a:t>https://dacon.io/competitions/official/235745/codeshare/3017?page=1&amp;dtype=recent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4"/>
              </a:rPr>
              <a:t>https://dacon.io/competitions/official/235745/codeshare/3015?page=1&amp;dtype=recent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외부데이터 (임대보증금, 임대료)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5"/>
              </a:rPr>
              <a:t>https://www.myhome.go.kr/hws/portal/sch/selectRsdtRcritNtcDetailView.do?pblancId=1425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6"/>
              </a:rPr>
              <a:t>https://www.myhome.go.kr/hws/portal/sch/selectRsdtRcritNtcDetailView.do?pblancId=915%22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7"/>
              </a:rPr>
              <a:t>https://m.blog.naver.com/PostView.nhn?isHttpsRedirect=true&amp;blogId=sugar9025404&amp;logNo=221577519654&amp;categoryNo=59&amp;proxyReferer=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8"/>
              </a:rPr>
              <a:t>https://www.myhome.go.kr/hws/portal/sch/selectRsdtRcritNtcDetailView.do?pblancId=9070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9"/>
              </a:rPr>
              <a:t>https://www.myhome.go.kr/hws/portal/sch/selectRsdtRcritNtcDetailView.do?pblancId=6373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10"/>
              </a:rPr>
              <a:t>https://apply.lh.or.kr/LH/index.html?gv_url=SIL::CLCC_SIL_1080.xfdl&amp;gv_menuId=1010205&amp;gv_param=CCR_CNNT_SYS_DS_CD:04,PAN_ID:LN-0001525,LCC:Y#MN::CLCC_MN_0010</a:t>
            </a:r>
            <a:r>
              <a:rPr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https://www.myhome.go.kr/hws/portal/sch/selectRsdtRcritNtcDetailView.do?pblancId=8399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"/>
          <p:cNvGrpSpPr/>
          <p:nvPr/>
        </p:nvGrpSpPr>
        <p:grpSpPr>
          <a:xfrm>
            <a:off x="4355976" y="2403304"/>
            <a:ext cx="3512669" cy="477000"/>
            <a:chOff x="4906213" y="2403304"/>
            <a:chExt cx="3512669" cy="477000"/>
          </a:xfrm>
        </p:grpSpPr>
        <p:sp>
          <p:nvSpPr>
            <p:cNvPr id="64" name="Google Shape;64;p2"/>
            <p:cNvSpPr txBox="1"/>
            <p:nvPr/>
          </p:nvSpPr>
          <p:spPr>
            <a:xfrm>
              <a:off x="5465982" y="2488786"/>
              <a:ext cx="295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대회 개요 및 목표</a:t>
              </a:r>
              <a:endParaRPr sz="18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4906213" y="240330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4355976" y="3835864"/>
            <a:ext cx="3512669" cy="477000"/>
            <a:chOff x="4906213" y="3835864"/>
            <a:chExt cx="3512669" cy="477000"/>
          </a:xfrm>
        </p:grpSpPr>
        <p:sp>
          <p:nvSpPr>
            <p:cNvPr id="67" name="Google Shape;67;p2"/>
            <p:cNvSpPr txBox="1"/>
            <p:nvPr/>
          </p:nvSpPr>
          <p:spPr>
            <a:xfrm>
              <a:off x="5465982" y="3907463"/>
              <a:ext cx="295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모델 설계 및 예측</a:t>
              </a:r>
              <a:endParaRPr sz="18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8" name="Google Shape;68;p2"/>
            <p:cNvSpPr txBox="1"/>
            <p:nvPr/>
          </p:nvSpPr>
          <p:spPr>
            <a:xfrm>
              <a:off x="4906213" y="383586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4355976" y="4552144"/>
            <a:ext cx="3512669" cy="477000"/>
            <a:chOff x="4906213" y="4552144"/>
            <a:chExt cx="3512669" cy="477000"/>
          </a:xfrm>
        </p:grpSpPr>
        <p:sp>
          <p:nvSpPr>
            <p:cNvPr id="70" name="Google Shape;70;p2"/>
            <p:cNvSpPr txBox="1"/>
            <p:nvPr/>
          </p:nvSpPr>
          <p:spPr>
            <a:xfrm>
              <a:off x="5465982" y="4637626"/>
              <a:ext cx="295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최종 결과 </a:t>
              </a:r>
              <a:endParaRPr sz="18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71" name="Google Shape;71;p2"/>
            <p:cNvSpPr txBox="1"/>
            <p:nvPr/>
          </p:nvSpPr>
          <p:spPr>
            <a:xfrm>
              <a:off x="4906213" y="455214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4355976" y="3119584"/>
            <a:ext cx="3827975" cy="477000"/>
            <a:chOff x="4906213" y="3119584"/>
            <a:chExt cx="3827975" cy="477000"/>
          </a:xfrm>
        </p:grpSpPr>
        <p:sp>
          <p:nvSpPr>
            <p:cNvPr id="73" name="Google Shape;73;p2"/>
            <p:cNvSpPr txBox="1"/>
            <p:nvPr/>
          </p:nvSpPr>
          <p:spPr>
            <a:xfrm>
              <a:off x="5465988" y="3205075"/>
              <a:ext cx="326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EDA(탐색적 데이터 분석) 및 전처리</a:t>
              </a:r>
              <a:endParaRPr sz="18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4906213" y="311958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2"/>
          <p:cNvSpPr txBox="1"/>
          <p:nvPr/>
        </p:nvSpPr>
        <p:spPr>
          <a:xfrm>
            <a:off x="55674" y="1582618"/>
            <a:ext cx="342208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3F262B"/>
                </a:solidFill>
                <a:latin typeface="Do Hyeon"/>
                <a:ea typeface="Do Hyeon"/>
                <a:cs typeface="Do Hyeon"/>
                <a:sym typeface="Do Hyeon"/>
              </a:rPr>
              <a:t>CONTENTS</a:t>
            </a:r>
            <a:endParaRPr sz="3000" b="1">
              <a:solidFill>
                <a:srgbClr val="3F262B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"/>
          <p:cNvSpPr txBox="1">
            <a:spLocks noGrp="1"/>
          </p:cNvSpPr>
          <p:nvPr>
            <p:ph type="ctrTitle"/>
          </p:nvPr>
        </p:nvSpPr>
        <p:spPr>
          <a:xfrm>
            <a:off x="3707904" y="2492896"/>
            <a:ext cx="5868666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THANK YOU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4797750" y="4438724"/>
            <a:ext cx="2995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31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Do Hyeon"/>
              <a:buAutoNum type="arabicPeriod"/>
            </a:pPr>
            <a:r>
              <a:rPr lang="en-US" sz="18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18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-31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Do Hyeon"/>
              <a:buAutoNum type="arabicPeriod"/>
            </a:pPr>
            <a:r>
              <a:rPr lang="en-US" sz="18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 sz="18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-31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Do Hyeon"/>
              <a:buAutoNum type="arabicPeriod"/>
            </a:pPr>
            <a:r>
              <a:rPr lang="en-US" sz="18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평가</a:t>
            </a:r>
            <a:endParaRPr sz="18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1" name="Google Shape;81;p3"/>
          <p:cNvGrpSpPr/>
          <p:nvPr/>
        </p:nvGrpSpPr>
        <p:grpSpPr>
          <a:xfrm>
            <a:off x="735873" y="4125194"/>
            <a:ext cx="3764131" cy="834653"/>
            <a:chOff x="1527961" y="4125194"/>
            <a:chExt cx="3764131" cy="834653"/>
          </a:xfrm>
        </p:grpSpPr>
        <p:sp>
          <p:nvSpPr>
            <p:cNvPr id="82" name="Google Shape;82;p3"/>
            <p:cNvSpPr/>
            <p:nvPr/>
          </p:nvSpPr>
          <p:spPr>
            <a:xfrm rot="2700000">
              <a:off x="1650193" y="4247426"/>
              <a:ext cx="590189" cy="590189"/>
            </a:xfrm>
            <a:prstGeom prst="rect">
              <a:avLst/>
            </a:prstGeom>
            <a:solidFill>
              <a:srgbClr val="3D29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" name="Google Shape;83;p3"/>
            <p:cNvGrpSpPr/>
            <p:nvPr/>
          </p:nvGrpSpPr>
          <p:grpSpPr>
            <a:xfrm>
              <a:off x="1666297" y="4230142"/>
              <a:ext cx="3625795" cy="584775"/>
              <a:chOff x="2225192" y="3463524"/>
              <a:chExt cx="3625795" cy="584775"/>
            </a:xfrm>
          </p:grpSpPr>
          <p:sp>
            <p:nvSpPr>
              <p:cNvPr id="84" name="Google Shape;84;p3"/>
              <p:cNvSpPr txBox="1"/>
              <p:nvPr/>
            </p:nvSpPr>
            <p:spPr>
              <a:xfrm>
                <a:off x="2980287" y="3516098"/>
                <a:ext cx="2870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2700" b="1">
                    <a:solidFill>
                      <a:srgbClr val="26262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대회 개요 및 목표 </a:t>
                </a:r>
                <a:endParaRPr sz="17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85" name="Google Shape;85;p3"/>
              <p:cNvSpPr txBox="1"/>
              <p:nvPr/>
            </p:nvSpPr>
            <p:spPr>
              <a:xfrm>
                <a:off x="2225192" y="3463524"/>
                <a:ext cx="60144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01</a:t>
                </a:r>
                <a:endParaRPr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6" name="Google Shape;86;p3"/>
          <p:cNvCxnSpPr/>
          <p:nvPr/>
        </p:nvCxnSpPr>
        <p:spPr>
          <a:xfrm>
            <a:off x="4639868" y="4261789"/>
            <a:ext cx="0" cy="1762371"/>
          </a:xfrm>
          <a:prstGeom prst="straightConnector1">
            <a:avLst/>
          </a:prstGeom>
          <a:noFill/>
          <a:ln w="9525" cap="rnd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2a923ecc7_16_0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대회 개요 및 목표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" name="Google Shape;92;g112a923ecc7_16_0"/>
          <p:cNvSpPr txBox="1"/>
          <p:nvPr/>
        </p:nvSpPr>
        <p:spPr>
          <a:xfrm>
            <a:off x="138125" y="919175"/>
            <a:ext cx="188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3" name="Google Shape;93;g112a923ecc7_16_0"/>
          <p:cNvSpPr txBox="1"/>
          <p:nvPr/>
        </p:nvSpPr>
        <p:spPr>
          <a:xfrm>
            <a:off x="158550" y="1362974"/>
            <a:ext cx="8826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600"/>
              <a:buFont typeface="Do Hyeon"/>
              <a:buChar char="-"/>
            </a:pPr>
            <a:r>
              <a:rPr lang="en-US" sz="1600">
                <a:solidFill>
                  <a:srgbClr val="24292F"/>
                </a:solidFill>
                <a:latin typeface="Do Hyeon"/>
                <a:ea typeface="Do Hyeon"/>
                <a:cs typeface="Do Hyeon"/>
                <a:sym typeface="Do Hyeon"/>
              </a:rPr>
              <a:t>아파트 단지 내 필요한 주차대수는 ①법정주차대수 ②장래주차수요 중 큰 값에 따라 결정하게되어 있어, 정확한 ②장래주차수요의 산정을 필요로 합니다.</a:t>
            </a:r>
            <a:endParaRPr sz="1600">
              <a:solidFill>
                <a:srgbClr val="24292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600"/>
              <a:buFont typeface="Do Hyeon"/>
              <a:buChar char="-"/>
            </a:pPr>
            <a:r>
              <a:rPr lang="en-US" sz="1600">
                <a:solidFill>
                  <a:srgbClr val="24292F"/>
                </a:solidFill>
                <a:latin typeface="Do Hyeon"/>
                <a:ea typeface="Do Hyeon"/>
                <a:cs typeface="Do Hyeon"/>
                <a:sym typeface="Do Hyeon"/>
              </a:rPr>
              <a:t>현재 ②장래주차수요는 ‘주차원단위’와 ‘건축연면적’을 기초로하여 산출되고 있으며, ‘주차원단위’는 신규 건축예정 부지 인근의 유사 단지를 피크 시간대 방문하여 주차된 차량대수를 세는 방법으로 조사하고 있습니다.</a:t>
            </a:r>
            <a:endParaRPr sz="1600">
              <a:solidFill>
                <a:srgbClr val="24292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600"/>
              <a:buFont typeface="Do Hyeon"/>
              <a:buChar char="-"/>
            </a:pPr>
            <a:r>
              <a:rPr lang="en-US" sz="1600">
                <a:solidFill>
                  <a:srgbClr val="24292F"/>
                </a:solidFill>
                <a:latin typeface="Do Hyeon"/>
                <a:ea typeface="Do Hyeon"/>
                <a:cs typeface="Do Hyeon"/>
                <a:sym typeface="Do Hyeon"/>
              </a:rPr>
              <a:t>이 경우 인력조사로 인한 오차발생, 현장조사 시점과 실제 건축시점과의 시간차 등의 문제로 과대 또는 과소 산정의 가능성을 배제할 수 없습니다.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4" name="Google Shape;94;g112a923ecc7_16_0"/>
          <p:cNvSpPr txBox="1"/>
          <p:nvPr/>
        </p:nvSpPr>
        <p:spPr>
          <a:xfrm>
            <a:off x="138125" y="3098044"/>
            <a:ext cx="188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목표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5" name="Google Shape;95;g112a923ecc7_16_0"/>
          <p:cNvSpPr txBox="1"/>
          <p:nvPr/>
        </p:nvSpPr>
        <p:spPr>
          <a:xfrm>
            <a:off x="158550" y="3493273"/>
            <a:ext cx="882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Char char="-"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유형별 임대주택 설계 시 단지 내 적정 주차 수요를 예측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6" name="Google Shape;96;g112a923ecc7_16_0"/>
          <p:cNvSpPr txBox="1"/>
          <p:nvPr/>
        </p:nvSpPr>
        <p:spPr>
          <a:xfrm>
            <a:off x="158555" y="4287330"/>
            <a:ext cx="88269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Char char="-"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평가산식 : MAE(Mean Absolute Error) / 오차 절대값의 평균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Char char="-"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Public 평가 : 전체 Test 데이터 중 무작위 33% (50단지)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Char char="-"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Private 평가 : 전체 Test 데이터 중 나머지 67% (100단지)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7" name="Google Shape;97;g112a923ecc7_16_0"/>
          <p:cNvSpPr txBox="1"/>
          <p:nvPr/>
        </p:nvSpPr>
        <p:spPr>
          <a:xfrm>
            <a:off x="158550" y="5349175"/>
            <a:ext cx="188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주최 / 주관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8" name="Google Shape;98;g112a923ecc7_16_0"/>
          <p:cNvSpPr txBox="1"/>
          <p:nvPr/>
        </p:nvSpPr>
        <p:spPr>
          <a:xfrm>
            <a:off x="632106" y="5872670"/>
            <a:ext cx="88269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주최                                    주관 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9" name="Google Shape;99;g112a923ecc7_16_0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1365462" y="6012425"/>
            <a:ext cx="1591075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g112a923ecc7_1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714" y="6041120"/>
            <a:ext cx="1294100" cy="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12a923ecc7_16_0"/>
          <p:cNvSpPr txBox="1"/>
          <p:nvPr/>
        </p:nvSpPr>
        <p:spPr>
          <a:xfrm>
            <a:off x="138125" y="3924369"/>
            <a:ext cx="188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평가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2a923ecc7_16_13"/>
          <p:cNvSpPr txBox="1"/>
          <p:nvPr/>
        </p:nvSpPr>
        <p:spPr>
          <a:xfrm>
            <a:off x="4824539" y="4679826"/>
            <a:ext cx="299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31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Do Hyeon"/>
              <a:buAutoNum type="arabicPeriod"/>
            </a:pPr>
            <a:r>
              <a:rPr lang="en-US" sz="18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 데이터탐색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-31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Do Hyeon"/>
              <a:buAutoNum type="arabicPeriod"/>
            </a:pPr>
            <a:r>
              <a:rPr lang="en-US" sz="18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 전처리 </a:t>
            </a:r>
            <a:endParaRPr sz="18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7" name="Google Shape;107;g112a923ecc7_16_13"/>
          <p:cNvGrpSpPr/>
          <p:nvPr/>
        </p:nvGrpSpPr>
        <p:grpSpPr>
          <a:xfrm>
            <a:off x="735899" y="4125194"/>
            <a:ext cx="3777499" cy="1044372"/>
            <a:chOff x="1527988" y="4125194"/>
            <a:chExt cx="3777499" cy="1044372"/>
          </a:xfrm>
        </p:grpSpPr>
        <p:sp>
          <p:nvSpPr>
            <p:cNvPr id="108" name="Google Shape;108;g112a923ecc7_16_13"/>
            <p:cNvSpPr/>
            <p:nvPr/>
          </p:nvSpPr>
          <p:spPr>
            <a:xfrm rot="2700000">
              <a:off x="1650212" y="4247418"/>
              <a:ext cx="590151" cy="590151"/>
            </a:xfrm>
            <a:prstGeom prst="rect">
              <a:avLst/>
            </a:prstGeom>
            <a:solidFill>
              <a:srgbClr val="3D29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" name="Google Shape;109;g112a923ecc7_16_13"/>
            <p:cNvGrpSpPr/>
            <p:nvPr/>
          </p:nvGrpSpPr>
          <p:grpSpPr>
            <a:xfrm>
              <a:off x="1666297" y="4230142"/>
              <a:ext cx="3639190" cy="939424"/>
              <a:chOff x="2225192" y="3463524"/>
              <a:chExt cx="3639190" cy="939424"/>
            </a:xfrm>
          </p:grpSpPr>
          <p:sp>
            <p:nvSpPr>
              <p:cNvPr id="110" name="Google Shape;110;g112a923ecc7_16_13"/>
              <p:cNvSpPr txBox="1"/>
              <p:nvPr/>
            </p:nvSpPr>
            <p:spPr>
              <a:xfrm>
                <a:off x="2993682" y="3479548"/>
                <a:ext cx="28707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00" b="1">
                    <a:solidFill>
                      <a:srgbClr val="262626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데이터 이해 및 전처리</a:t>
                </a:r>
                <a:endParaRPr sz="17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11" name="Google Shape;111;g112a923ecc7_16_13"/>
              <p:cNvSpPr txBox="1"/>
              <p:nvPr/>
            </p:nvSpPr>
            <p:spPr>
              <a:xfrm>
                <a:off x="2225192" y="3463524"/>
                <a:ext cx="6015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02</a:t>
                </a:r>
                <a:endParaRPr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12" name="Google Shape;112;g112a923ecc7_16_13"/>
          <p:cNvCxnSpPr/>
          <p:nvPr/>
        </p:nvCxnSpPr>
        <p:spPr>
          <a:xfrm>
            <a:off x="4639868" y="4261789"/>
            <a:ext cx="0" cy="1762500"/>
          </a:xfrm>
          <a:prstGeom prst="straightConnector1">
            <a:avLst/>
          </a:prstGeom>
          <a:noFill/>
          <a:ln w="9525" cap="rnd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2a923ecc7_16_23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" name="Google Shape;118;g112a923ecc7_16_23"/>
          <p:cNvSpPr txBox="1"/>
          <p:nvPr/>
        </p:nvSpPr>
        <p:spPr>
          <a:xfrm>
            <a:off x="736700" y="1111750"/>
            <a:ext cx="196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train 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9" name="Google Shape;119;g112a923ecc7_16_23"/>
          <p:cNvSpPr txBox="1"/>
          <p:nvPr/>
        </p:nvSpPr>
        <p:spPr>
          <a:xfrm>
            <a:off x="281287" y="1593939"/>
            <a:ext cx="4647900" cy="2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단지코드 ⦁ 총세대수 ⦁ 임대건물구분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지역 ⦁ 공급유형 ⦁ 전용면적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전용면적별세대수 ⦁ 공가수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자격유형 ⦁ 임대보증금 ⦁ 임대료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도보 10분거리 내 지하철역 수(환승노선 수 반영)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도보 10분거리 내 버스정류장 수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단지내주차면수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등록차량수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      데이터 사이즈 : (2952, 15)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g112a923ecc7_16_23"/>
          <p:cNvSpPr txBox="1"/>
          <p:nvPr/>
        </p:nvSpPr>
        <p:spPr>
          <a:xfrm>
            <a:off x="5121175" y="1111750"/>
            <a:ext cx="196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test 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g112a923ecc7_16_23"/>
          <p:cNvSpPr txBox="1"/>
          <p:nvPr/>
        </p:nvSpPr>
        <p:spPr>
          <a:xfrm>
            <a:off x="4527775" y="1553750"/>
            <a:ext cx="4406400" cy="2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단지코드 ⦁ 총세대수 ⦁ 임대건물구분 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지역 ⦁ 공급유형 ⦁ 전용면적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전용면적별세대수 ⦁ 공가수 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자격유형 ⦁ 임대보증금 ⦁ 임대료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도보 10분거리 내 지하철역 수(환승노선 수 반영)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도보 10분거리 내 버스정류장 수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 Hyeon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⦁ 단지내주차면수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       데이터 사이즈 : (1022, 14)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" name="Google Shape;122;g112a923ecc7_16_23"/>
          <p:cNvSpPr txBox="1"/>
          <p:nvPr/>
        </p:nvSpPr>
        <p:spPr>
          <a:xfrm>
            <a:off x="705950" y="4832083"/>
            <a:ext cx="36567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age_gender_info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지역 임대주택 나이별, 성별 인구 분포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데이터 사이즈 : (16,23)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3" name="Google Shape;123;g112a923ecc7_16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111748"/>
            <a:ext cx="526449" cy="52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12a923ecc7_16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763" y="1111748"/>
            <a:ext cx="526449" cy="52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12a923ecc7_16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4818687"/>
            <a:ext cx="526449" cy="52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2a923ecc7_16_74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" name="Google Shape;131;g112a923ecc7_16_74"/>
          <p:cNvSpPr txBox="1"/>
          <p:nvPr/>
        </p:nvSpPr>
        <p:spPr>
          <a:xfrm>
            <a:off x="0" y="960500"/>
            <a:ext cx="747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en-US" sz="1800" dirty="0" err="1">
                <a:latin typeface="Do Hyeon"/>
                <a:ea typeface="Do Hyeon"/>
                <a:cs typeface="Do Hyeon"/>
                <a:sym typeface="Do Hyeon"/>
              </a:rPr>
              <a:t>임대보증금</a:t>
            </a:r>
            <a:r>
              <a:rPr lang="en-US" sz="1800" dirty="0">
                <a:latin typeface="Do Hyeon"/>
                <a:ea typeface="Do Hyeon"/>
                <a:cs typeface="Do Hyeon"/>
                <a:sym typeface="Do Hyeon"/>
              </a:rPr>
              <a:t>, </a:t>
            </a:r>
            <a:r>
              <a:rPr lang="en-US" sz="1800" dirty="0" err="1">
                <a:latin typeface="Do Hyeon"/>
                <a:ea typeface="Do Hyeon"/>
                <a:cs typeface="Do Hyeon"/>
                <a:sym typeface="Do Hyeon"/>
              </a:rPr>
              <a:t>임대료가</a:t>
            </a:r>
            <a:r>
              <a:rPr lang="en-US" sz="1800" dirty="0">
                <a:latin typeface="Do Hyeon"/>
                <a:ea typeface="Do Hyeon"/>
                <a:cs typeface="Do Hyeon"/>
                <a:sym typeface="Do Hyeon"/>
              </a:rPr>
              <a:t> ‘-’인 </a:t>
            </a:r>
            <a:r>
              <a:rPr lang="en-US" sz="1800" dirty="0" err="1">
                <a:latin typeface="Do Hyeon"/>
                <a:ea typeface="Do Hyeon"/>
                <a:cs typeface="Do Hyeon"/>
                <a:sym typeface="Do Hyeon"/>
              </a:rPr>
              <a:t>데이터를</a:t>
            </a:r>
            <a:r>
              <a:rPr lang="en-US" sz="18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800" dirty="0" err="1">
                <a:latin typeface="Do Hyeon"/>
                <a:ea typeface="Do Hyeon"/>
                <a:cs typeface="Do Hyeon"/>
                <a:sym typeface="Do Hyeon"/>
              </a:rPr>
              <a:t>null로</a:t>
            </a:r>
            <a:r>
              <a:rPr lang="en-US" sz="18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800" dirty="0" err="1">
                <a:latin typeface="Do Hyeon"/>
                <a:ea typeface="Do Hyeon"/>
                <a:cs typeface="Do Hyeon"/>
                <a:sym typeface="Do Hyeon"/>
              </a:rPr>
              <a:t>대체</a:t>
            </a:r>
            <a:r>
              <a:rPr lang="en-US" sz="1800" dirty="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32" name="Google Shape;132;g112a923ecc7_16_74"/>
          <p:cNvGraphicFramePr/>
          <p:nvPr/>
        </p:nvGraphicFramePr>
        <p:xfrm>
          <a:off x="117600" y="1422200"/>
          <a:ext cx="7239000" cy="1280070"/>
        </p:xfrm>
        <a:graphic>
          <a:graphicData uri="http://schemas.openxmlformats.org/drawingml/2006/table">
            <a:tbl>
              <a:tblPr>
                <a:noFill/>
                <a:tableStyleId>{65CBA5BB-E1D6-43FB-A12B-84A3A28794F1}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단지코드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총세대수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임대보증금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임대료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자격유형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C1326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1934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H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C1786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480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K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" name="Google Shape;133;g112a923ecc7_16_74"/>
          <p:cNvSpPr txBox="1"/>
          <p:nvPr/>
        </p:nvSpPr>
        <p:spPr>
          <a:xfrm>
            <a:off x="0" y="2916100"/>
            <a:ext cx="853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 Hyeon"/>
              <a:buChar char="-"/>
            </a:pP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지역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,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세대수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,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전용면적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,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전용면적별세대수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정보를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바탕으로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실제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임대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모집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공고와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비교를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통해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임대보증금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및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임대료결측치</a:t>
            </a:r>
            <a:r>
              <a:rPr lang="en-US" sz="1600" dirty="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600" dirty="0" err="1">
                <a:latin typeface="Do Hyeon"/>
                <a:ea typeface="Do Hyeon"/>
                <a:cs typeface="Do Hyeon"/>
                <a:sym typeface="Do Hyeon"/>
              </a:rPr>
              <a:t>대체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" name="Google Shape;134;g112a923ecc7_16_74"/>
          <p:cNvSpPr txBox="1"/>
          <p:nvPr/>
        </p:nvSpPr>
        <p:spPr>
          <a:xfrm>
            <a:off x="515950" y="3660175"/>
            <a:ext cx="7661100" cy="255451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강원도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행복주택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)</a:t>
            </a: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# 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전용면적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16.91 </a:t>
            </a: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train.loc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[(train['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단지코드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== 'C1786') &amp; (train['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전용면적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== 16.91), 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임대보증금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 13450000</a:t>
            </a: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train.loc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[(train['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단지코드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== 'C1786') &amp; (train['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전용면적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== 16.91), 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임대료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 65500</a:t>
            </a: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부산광역시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국민임대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)</a:t>
            </a: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# 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전용면적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24.72</a:t>
            </a: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train.loc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[(train['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단지코드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== 'C1326') &amp; (train['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전용면적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== 24.72), 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임대보증금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 7000000</a:t>
            </a:r>
            <a:endParaRPr dirty="0" smtClean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train.loc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[(train['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단지코드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== 'C1326') &amp; (train['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전용면적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== 24.72), '</a:t>
            </a:r>
            <a:r>
              <a:rPr lang="en-US" dirty="0" err="1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임대료</a:t>
            </a:r>
            <a:r>
              <a:rPr lang="en-US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'] = 135000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2a923ecc7_16_111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0" name="Google Shape;140;g112a923ecc7_16_111"/>
          <p:cNvSpPr txBox="1"/>
          <p:nvPr/>
        </p:nvSpPr>
        <p:spPr>
          <a:xfrm>
            <a:off x="0" y="1107850"/>
            <a:ext cx="894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실제 데이터로 처리할 수 없는 데이터는 공급유형에 따라(장기전세 등)  0으로 대체 또는 지역별 평균값으로 대체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41" name="Google Shape;141;g112a923ecc7_16_111"/>
          <p:cNvGraphicFramePr/>
          <p:nvPr/>
        </p:nvGraphicFramePr>
        <p:xfrm>
          <a:off x="952500" y="4228249"/>
          <a:ext cx="7239000" cy="1280070"/>
        </p:xfrm>
        <a:graphic>
          <a:graphicData uri="http://schemas.openxmlformats.org/drawingml/2006/table">
            <a:tbl>
              <a:tblPr>
                <a:noFill/>
                <a:tableStyleId>{65CBA5BB-E1D6-43FB-A12B-84A3A28794F1}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단지코드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총세대수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임대보증금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임대료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공급유형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C1350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1401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장기전세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C1925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601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18231259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182436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임대상가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2" name="Google Shape;142;g112a923ecc7_16_111"/>
          <p:cNvGraphicFramePr/>
          <p:nvPr/>
        </p:nvGraphicFramePr>
        <p:xfrm>
          <a:off x="952500" y="2134743"/>
          <a:ext cx="7239000" cy="1280070"/>
        </p:xfrm>
        <a:graphic>
          <a:graphicData uri="http://schemas.openxmlformats.org/drawingml/2006/table">
            <a:tbl>
              <a:tblPr>
                <a:noFill/>
                <a:tableStyleId>{65CBA5BB-E1D6-43FB-A12B-84A3A28794F1}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단지코드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총세대수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임대보증금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임대료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공급유형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C1350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1401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NaN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NaN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장기전세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C1925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601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NaN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NaN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임대상가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3" name="Google Shape;143;g112a923ecc7_16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151" y="3578664"/>
            <a:ext cx="483698" cy="4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2a923ecc7_16_97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" name="Google Shape;149;g112a923ecc7_16_97"/>
          <p:cNvSpPr txBox="1"/>
          <p:nvPr/>
        </p:nvSpPr>
        <p:spPr>
          <a:xfrm>
            <a:off x="0" y="960500"/>
            <a:ext cx="7474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제공된 데이터에 오류가 존재하여 오류 데이터 제거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0" name="Google Shape;150;g112a923ecc7_16_97"/>
          <p:cNvSpPr txBox="1"/>
          <p:nvPr/>
        </p:nvSpPr>
        <p:spPr>
          <a:xfrm>
            <a:off x="0" y="1573537"/>
            <a:ext cx="747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-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도보 10분거리 내 지하철역, 버스정류장 수 결측치 0으로 대체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51" name="Google Shape;151;g112a923ecc7_16_97"/>
          <p:cNvGraphicFramePr/>
          <p:nvPr/>
        </p:nvGraphicFramePr>
        <p:xfrm>
          <a:off x="952500" y="2119601"/>
          <a:ext cx="7239000" cy="853380"/>
        </p:xfrm>
        <a:graphic>
          <a:graphicData uri="http://schemas.openxmlformats.org/drawingml/2006/table">
            <a:tbl>
              <a:tblPr>
                <a:noFill/>
                <a:tableStyleId>{65CBA5BB-E1D6-43FB-A12B-84A3A28794F1}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단지코드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총세대수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버스정류장 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지하철역 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자격유형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C1649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575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NaN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NaN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2" name="Google Shape;152;g112a923ecc7_16_97"/>
          <p:cNvSpPr txBox="1"/>
          <p:nvPr/>
        </p:nvSpPr>
        <p:spPr>
          <a:xfrm>
            <a:off x="53592" y="3593680"/>
            <a:ext cx="747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-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도보 10분거리 내 버스정류장 수 가 50개인 데이터가 있어 평균값으로 대체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53" name="Google Shape;153;g112a923ecc7_16_97"/>
          <p:cNvGraphicFramePr/>
          <p:nvPr/>
        </p:nvGraphicFramePr>
        <p:xfrm>
          <a:off x="952500" y="4219152"/>
          <a:ext cx="7239000" cy="853380"/>
        </p:xfrm>
        <a:graphic>
          <a:graphicData uri="http://schemas.openxmlformats.org/drawingml/2006/table">
            <a:tbl>
              <a:tblPr>
                <a:noFill/>
                <a:tableStyleId>{65CBA5BB-E1D6-43FB-A12B-84A3A28794F1}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단지코드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총세대수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버스정류장 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지하철역 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자격유형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C1852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898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4" name="Google Shape;154;g112a923ecc7_16_97"/>
          <p:cNvGraphicFramePr/>
          <p:nvPr/>
        </p:nvGraphicFramePr>
        <p:xfrm>
          <a:off x="952500" y="5731226"/>
          <a:ext cx="7239000" cy="853380"/>
        </p:xfrm>
        <a:graphic>
          <a:graphicData uri="http://schemas.openxmlformats.org/drawingml/2006/table">
            <a:tbl>
              <a:tblPr>
                <a:noFill/>
                <a:tableStyleId>{65CBA5BB-E1D6-43FB-A12B-84A3A28794F1}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단지코드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총세대수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버스정류장 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지하철역 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자격유형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C1852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898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5" name="Google Shape;155;g112a923ecc7_16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148" y="5157455"/>
            <a:ext cx="483698" cy="4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866</Words>
  <Application>Microsoft Office PowerPoint</Application>
  <PresentationFormat>화면 슬라이드 쇼(4:3)</PresentationFormat>
  <Paragraphs>253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Gulimche</vt:lpstr>
      <vt:lpstr>Calibri</vt:lpstr>
      <vt:lpstr>Arial</vt:lpstr>
      <vt:lpstr>Do Hyeon</vt:lpstr>
      <vt:lpstr>Malgun Gothic</vt:lpstr>
      <vt:lpstr>Office 테마</vt:lpstr>
      <vt:lpstr>주차 수요 예측</vt:lpstr>
      <vt:lpstr>PowerPoint 프레젠테이션</vt:lpstr>
      <vt:lpstr>PowerPoint 프레젠테이션</vt:lpstr>
      <vt:lpstr>대회 개요 및 목표</vt:lpstr>
      <vt:lpstr>PowerPoint 프레젠테이션</vt:lpstr>
      <vt:lpstr>데이터 탐색</vt:lpstr>
      <vt:lpstr>전처리</vt:lpstr>
      <vt:lpstr>전처리</vt:lpstr>
      <vt:lpstr>전처리</vt:lpstr>
      <vt:lpstr>전처리</vt:lpstr>
      <vt:lpstr>전처리</vt:lpstr>
      <vt:lpstr>전처리</vt:lpstr>
      <vt:lpstr>PowerPoint 프레젠테이션</vt:lpstr>
      <vt:lpstr>모델링</vt:lpstr>
      <vt:lpstr>모델링</vt:lpstr>
      <vt:lpstr>모델링</vt:lpstr>
      <vt:lpstr>PowerPoint 프레젠테이션</vt:lpstr>
      <vt:lpstr>최종 결과 </vt:lpstr>
      <vt:lpstr>참고자료 및 외부데이터 출처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주차 수요 예측</dc:title>
  <dc:creator>Slide Members by HS.SEO</dc:creator>
  <cp:lastModifiedBy>user</cp:lastModifiedBy>
  <cp:revision>4</cp:revision>
  <dcterms:created xsi:type="dcterms:W3CDTF">2010-02-01T08:03:16Z</dcterms:created>
  <dcterms:modified xsi:type="dcterms:W3CDTF">2022-02-08T07:16:36Z</dcterms:modified>
</cp:coreProperties>
</file>